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8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994657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974666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71392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046472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552048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701483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040381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774580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737308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803106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5" name="Shape 1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13188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66504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21042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555603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210373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238792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448034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873360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5299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1524000" y="1122362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ítulo y texto vertical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Título vertical y texto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Encabezado de sección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ció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839787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ido con título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5183187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254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508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839787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Imagen con título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5183187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ctrTitle"/>
          </p:nvPr>
        </p:nvSpPr>
        <p:spPr>
          <a:xfrm>
            <a:off x="1524000" y="653025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Elementos de producción científica tecnológica</a:t>
            </a:r>
            <a:br>
              <a:rPr lang="en-US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5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Shape 85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21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31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Participantes</a:t>
            </a:r>
          </a:p>
          <a:p>
            <a:pPr marL="0" marR="0" lvl="0" indent="0" algn="ctr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6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Cecilia Rozemblum</a:t>
            </a:r>
          </a:p>
          <a:p>
            <a:pPr marL="0" marR="0" lvl="0" indent="0" algn="ctr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6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Constanza Aguiar</a:t>
            </a:r>
          </a:p>
          <a:p>
            <a:pPr marL="0" marR="0" lvl="0" indent="0" algn="ctr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6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Juan Francisco Delgado</a:t>
            </a:r>
          </a:p>
          <a:p>
            <a:pPr marL="0" marR="0" lvl="0" indent="0" algn="ctr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6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Mariana Méndez</a:t>
            </a:r>
          </a:p>
          <a:p>
            <a:pPr marL="0" marR="0" lvl="0" indent="0" algn="ctr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6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Nicol</a:t>
            </a:r>
            <a:r>
              <a:rPr lang="en-US" sz="1679"/>
              <a:t>á</a:t>
            </a:r>
            <a:r>
              <a:rPr lang="en-US" sz="16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 Passerini</a:t>
            </a:r>
          </a:p>
          <a:p>
            <a:pPr marL="0" marR="0" lvl="0" indent="0" algn="ctr" rtl="0">
              <a:lnSpc>
                <a:spcPct val="7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16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Yuly Andrea Ramírez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/>
        </p:nvSpPr>
        <p:spPr>
          <a:xfrm>
            <a:off x="5728855" y="-156754"/>
            <a:ext cx="6463199" cy="132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26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An Agenda for Purely Confirmatory Research</a:t>
            </a:r>
          </a:p>
        </p:txBody>
      </p:sp>
      <p:sp>
        <p:nvSpPr>
          <p:cNvPr id="143" name="Shape 143"/>
          <p:cNvSpPr txBox="1"/>
          <p:nvPr/>
        </p:nvSpPr>
        <p:spPr>
          <a:xfrm>
            <a:off x="1003675" y="1294599"/>
            <a:ext cx="10515600" cy="5125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rtl="0">
              <a:lnSpc>
                <a:spcPct val="150000"/>
              </a:lnSpc>
              <a:spcBef>
                <a:spcPts val="1000"/>
              </a:spcBef>
              <a:buNone/>
            </a:pPr>
            <a:r>
              <a:rPr lang="en-US" sz="48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Estudio Confirmatorio</a:t>
            </a:r>
          </a:p>
          <a:p>
            <a:pPr marL="914400" marR="0" lvl="0" indent="-457200" rtl="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-US" sz="36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Requiere de una definición previa:</a:t>
            </a:r>
          </a:p>
          <a:p>
            <a:pPr marL="1371600" marR="0" lvl="1" indent="-457200" rtl="0">
              <a:lnSpc>
                <a:spcPct val="115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-US" sz="36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Experimentos a realizar</a:t>
            </a:r>
          </a:p>
          <a:p>
            <a:pPr marL="1371600" marR="0" lvl="1" indent="-457200" rtl="0">
              <a:lnSpc>
                <a:spcPct val="115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-US" sz="36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Métodos</a:t>
            </a:r>
          </a:p>
          <a:p>
            <a:pPr marL="1371600" marR="0" lvl="1" indent="-457200" rtl="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-US" sz="36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Resultados esperados</a:t>
            </a:r>
          </a:p>
          <a:p>
            <a:pPr marL="914400" marR="0" lvl="0" indent="-457200" rtl="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-US" sz="36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 antes de conocer los datos</a:t>
            </a:r>
          </a:p>
          <a:p>
            <a:pPr marR="0" lvl="0" rtl="0">
              <a:lnSpc>
                <a:spcPct val="150000"/>
              </a:lnSpc>
              <a:spcBef>
                <a:spcPts val="1000"/>
              </a:spcBef>
              <a:buNone/>
            </a:pPr>
            <a:endParaRPr sz="36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/>
        </p:nvSpPr>
        <p:spPr>
          <a:xfrm>
            <a:off x="5728855" y="-156754"/>
            <a:ext cx="6463199" cy="132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26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An Agenda for Purely Confirmatory Research</a:t>
            </a:r>
          </a:p>
        </p:txBody>
      </p:sp>
      <p:sp>
        <p:nvSpPr>
          <p:cNvPr id="149" name="Shape 149"/>
          <p:cNvSpPr txBox="1"/>
          <p:nvPr/>
        </p:nvSpPr>
        <p:spPr>
          <a:xfrm>
            <a:off x="1003675" y="1294599"/>
            <a:ext cx="10515600" cy="5125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rtl="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endParaRPr sz="4800" b="1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R="0" lvl="0" algn="ctr" rtl="0">
              <a:lnSpc>
                <a:spcPct val="150000"/>
              </a:lnSpc>
              <a:spcBef>
                <a:spcPts val="1000"/>
              </a:spcBef>
              <a:buNone/>
            </a:pPr>
            <a:r>
              <a:rPr lang="en-US" sz="4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Propuesta:</a:t>
            </a:r>
          </a:p>
          <a:p>
            <a:pPr marR="0" lvl="0" algn="ctr" rtl="0">
              <a:lnSpc>
                <a:spcPct val="150000"/>
              </a:lnSpc>
              <a:spcBef>
                <a:spcPts val="1000"/>
              </a:spcBef>
              <a:buNone/>
            </a:pPr>
            <a:r>
              <a:rPr lang="en-US" sz="48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Registro público de estudios</a:t>
            </a:r>
          </a:p>
          <a:p>
            <a:pPr marR="0" lvl="0" algn="ctr" rtl="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endParaRPr sz="36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R="0" lvl="0" algn="ctr" rtl="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endParaRPr sz="4800" b="1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R="0" lvl="0" rtl="0">
              <a:lnSpc>
                <a:spcPct val="150000"/>
              </a:lnSpc>
              <a:spcBef>
                <a:spcPts val="1000"/>
              </a:spcBef>
              <a:buNone/>
            </a:pPr>
            <a:endParaRPr sz="4800" b="1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825136" y="1375483"/>
            <a:ext cx="10670100" cy="531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Experimento de detección precognitiva de un estímulo erótico 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5" name="Shape 1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93374" y="1994725"/>
            <a:ext cx="6096000" cy="4667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5728855" y="-169818"/>
            <a:ext cx="6463199" cy="132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26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An Agenda for Purely Confirmatory Research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825137" y="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40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Where Should I Send It? Optimizing the Submission Decision Process</a:t>
            </a:r>
          </a:p>
        </p:txBody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209007" y="1293224"/>
            <a:ext cx="11821800" cy="556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196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just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1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¿Cómo deciden los científicos dónde enviar los manuscritos? </a:t>
            </a:r>
          </a:p>
          <a:p>
            <a:pPr marL="539750" marR="0" lvl="0" indent="-285750" algn="just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99166"/>
              <a:buFont typeface="Arial"/>
              <a:buChar char="•"/>
            </a:pPr>
            <a:r>
              <a:rPr lang="en-US" sz="238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Muchos factores influyen en esta decisión, incluyendo el prestigio, la probabilidad de aceptación, el tiempo de respuesta, el público objetivo, el formato y el fáctor de impacto. </a:t>
            </a:r>
          </a:p>
          <a:p>
            <a:pPr marL="228600" marR="0" lvl="0" indent="-228600" algn="just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167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1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Objetivo</a:t>
            </a:r>
          </a:p>
          <a:p>
            <a:pPr marL="533400" marR="0" lvl="0" indent="-228599" algn="just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99166"/>
              <a:buFont typeface="Arial"/>
              <a:buChar char="•"/>
            </a:pPr>
            <a:r>
              <a:rPr lang="en-US" sz="238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Facilitarle al investigador la toma de decisiones respecto a qué revista enviar su manuscrito, proporcionándole un marco simple para evaluar sus posibilidades basado en la teoría de los procesos de decisión de Markov y aplicarlo a revistas que publican investigación ecológica.</a:t>
            </a:r>
          </a:p>
          <a:p>
            <a:pPr marL="228600" marR="0" lvl="0" indent="-2286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98000"/>
              <a:buFont typeface="Arial"/>
              <a:buNone/>
            </a:pPr>
            <a:endParaRPr sz="196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1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Presentan dos modelos</a:t>
            </a:r>
          </a:p>
          <a:p>
            <a:pPr marL="539750" marR="0" lvl="1" indent="-184149" algn="l" rtl="0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99166"/>
              <a:buFont typeface="Arial"/>
              <a:buChar char="•"/>
            </a:pPr>
            <a:r>
              <a:rPr lang="en-US" sz="238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Modelo 1</a:t>
            </a:r>
            <a:r>
              <a:rPr lang="en-US" sz="238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238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autor  realiza su elección basado en la revista que le proporcione el mayor número de citas.</a:t>
            </a:r>
          </a:p>
          <a:p>
            <a:pPr marL="533400" marR="0" lvl="1" indent="-177799" algn="l" rtl="0">
              <a:lnSpc>
                <a:spcPct val="70000"/>
              </a:lnSpc>
              <a:spcBef>
                <a:spcPts val="500"/>
              </a:spcBef>
              <a:buClr>
                <a:schemeClr val="dk1"/>
              </a:buClr>
              <a:buSzPct val="99166"/>
              <a:buFont typeface="Arial"/>
              <a:buChar char="•"/>
            </a:pPr>
            <a:r>
              <a:rPr lang="en-US" sz="238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Modelo 2: </a:t>
            </a:r>
            <a:r>
              <a:rPr lang="en-US" sz="238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autor realiza su elección buscando un balance entre el máximo número de citas posible y el tiempo total de revisiones.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825137" y="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2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Where Should I Send It? Optimizing the Submission Decision Process</a:t>
            </a:r>
          </a:p>
        </p:txBody>
      </p:sp>
      <p:pic>
        <p:nvPicPr>
          <p:cNvPr id="168" name="Shape 1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92263" y="914400"/>
            <a:ext cx="4803600" cy="5943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Shape 169"/>
          <p:cNvSpPr/>
          <p:nvPr/>
        </p:nvSpPr>
        <p:spPr>
          <a:xfrm>
            <a:off x="8125095" y="3092772"/>
            <a:ext cx="3892800" cy="923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Figure 1. Ranking of journals based solely on maximizing citations over different periods of time, 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825137" y="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2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Where Should I Send It? Optimizing the Submission Decision Process</a:t>
            </a:r>
          </a:p>
        </p:txBody>
      </p:sp>
      <p:pic>
        <p:nvPicPr>
          <p:cNvPr id="175" name="Shape 1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58014" y="971550"/>
            <a:ext cx="4392900" cy="58863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Shape 176"/>
          <p:cNvSpPr/>
          <p:nvPr/>
        </p:nvSpPr>
        <p:spPr>
          <a:xfrm>
            <a:off x="8307975" y="2653826"/>
            <a:ext cx="3252600" cy="1477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Figure 2. Ranking of journals, under a citation maximization framework, for different values of scooping probability, s (T = 10 years, tR = 30 days).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title"/>
          </p:nvPr>
        </p:nvSpPr>
        <p:spPr>
          <a:xfrm>
            <a:off x="812074" y="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2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Where Should I Send It? Optimizing the Submission Decision Process</a:t>
            </a:r>
          </a:p>
        </p:txBody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3" name="Shape 18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04791" y="1163532"/>
            <a:ext cx="6831000" cy="46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Shape 184"/>
          <p:cNvSpPr/>
          <p:nvPr/>
        </p:nvSpPr>
        <p:spPr>
          <a:xfrm>
            <a:off x="156754" y="5934669"/>
            <a:ext cx="11534400" cy="646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Figure 3.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3,200,000 different submission strategies (each grey dot) are evaluated in terms of expected number of citations (over 5 years) and number of submissions needed before acceptance (s = 0.002, tR = 30 days).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838200" y="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2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Where Should I Send It? Optimizing the Submission Decision Process</a:t>
            </a:r>
            <a:br>
              <a:rPr lang="en-US" sz="2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2800" b="0" i="0" u="none" strike="noStrike" cap="non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1" name="Shape 19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90186" y="1136466"/>
            <a:ext cx="6385499" cy="4687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Shape 192"/>
          <p:cNvSpPr/>
          <p:nvPr/>
        </p:nvSpPr>
        <p:spPr>
          <a:xfrm>
            <a:off x="692333" y="6037105"/>
            <a:ext cx="10776900" cy="646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buSzPct val="25000"/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Figure 4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Expected number of citations (over 5 years) and time spent in review for 3,200,000 different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submission strategies (s = 0.002, tR = 30 days).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>
            <a:spLocks noGrp="1"/>
          </p:cNvSpPr>
          <p:nvPr>
            <p:ph type="title"/>
          </p:nvPr>
        </p:nvSpPr>
        <p:spPr>
          <a:xfrm>
            <a:off x="838200" y="209006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2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Where Should I Send It? Optimizing the Submission Decision Process</a:t>
            </a:r>
            <a:br>
              <a:rPr lang="en-US" sz="2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2800" b="0" i="0" u="none" strike="noStrike" cap="non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Shape 198"/>
          <p:cNvSpPr txBox="1"/>
          <p:nvPr/>
        </p:nvSpPr>
        <p:spPr>
          <a:xfrm>
            <a:off x="718458" y="3230086"/>
            <a:ext cx="10045200" cy="1569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9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 idea</a:t>
            </a:r>
          </a:p>
        </p:txBody>
      </p:sp>
      <p:sp>
        <p:nvSpPr>
          <p:cNvPr id="199" name="Shape 199"/>
          <p:cNvSpPr txBox="1"/>
          <p:nvPr/>
        </p:nvSpPr>
        <p:spPr>
          <a:xfrm>
            <a:off x="731520" y="1920241"/>
            <a:ext cx="106986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Entonces, ¿a qué revista debemos enviar nuestro manuscrito?</a:t>
            </a:r>
          </a:p>
        </p:txBody>
      </p:sp>
      <p:sp>
        <p:nvSpPr>
          <p:cNvPr id="200" name="Shape 200"/>
          <p:cNvSpPr txBox="1"/>
          <p:nvPr/>
        </p:nvSpPr>
        <p:spPr>
          <a:xfrm>
            <a:off x="357445" y="5288339"/>
            <a:ext cx="11183400" cy="1077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buSzPct val="25000"/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 es que depende de la importancia relativa de las citas, las revisiones y el tiempo de publicación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Artículos analizados</a:t>
            </a:r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865908" y="2282825"/>
            <a:ext cx="10515600" cy="342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1. An Agenda for Purely Confirmatory Research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Eric-Jan Wagenmakers, Ruud Wetzels, Denny Borsboom,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Han L. J. van der Maas, and Rogier A. Kievit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Amsterdam, The Netherlands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Perspectives on Psychological Science 7(6) 632–638, 2012. DOI: 10.1177/1745691612463078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2. Where Should I Send It? Optimizing the Submission Decision Process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Santiago Salinas, Stephan B. Munch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PLoS ONE 10(1): e0115451. doi:10.1371/journal.pone.0115451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/>
        </p:nvSpPr>
        <p:spPr>
          <a:xfrm>
            <a:off x="1003662" y="2363378"/>
            <a:ext cx="10515600" cy="2842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1000"/>
              </a:spcBef>
              <a:buSzPct val="25000"/>
              <a:buNone/>
            </a:pPr>
            <a:r>
              <a:rPr lang="en-US" sz="48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Problema: 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1000"/>
              </a:spcBef>
              <a:buSzPct val="25000"/>
              <a:buNone/>
            </a:pPr>
            <a:r>
              <a:rPr lang="en-US" sz="4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“most published research 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1000"/>
              </a:spcBef>
              <a:buSzPct val="25000"/>
              <a:buNone/>
            </a:pPr>
            <a:r>
              <a:rPr lang="en-US" sz="4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findings are false.”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1000"/>
              </a:spcBef>
              <a:buNone/>
            </a:pPr>
            <a:endParaRPr sz="4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40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An Agenda for Purely Confirmatory Research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/>
        </p:nvSpPr>
        <p:spPr>
          <a:xfrm>
            <a:off x="1003662" y="2363378"/>
            <a:ext cx="10515600" cy="2842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1000"/>
              </a:spcBef>
              <a:buSzPct val="25000"/>
              <a:buNone/>
            </a:pPr>
            <a:r>
              <a:rPr lang="en-US" sz="48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Problema: 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1000"/>
              </a:spcBef>
              <a:buSzPct val="25000"/>
              <a:buNone/>
            </a:pPr>
            <a:r>
              <a:rPr lang="en-US" sz="4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Nuestros datos están 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1000"/>
              </a:spcBef>
              <a:buSzPct val="25000"/>
              <a:buNone/>
            </a:pPr>
            <a:r>
              <a:rPr lang="en-US" sz="4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flojos de papeles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1000"/>
              </a:spcBef>
              <a:buNone/>
            </a:pPr>
            <a:endParaRPr sz="4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40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An Agenda for Purely Confirmatory Research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/>
        </p:nvSpPr>
        <p:spPr>
          <a:xfrm>
            <a:off x="5728855" y="-156754"/>
            <a:ext cx="6463199" cy="132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26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An Agenda for Purely Confirmatory Research</a:t>
            </a:r>
          </a:p>
        </p:txBody>
      </p:sp>
      <p:sp>
        <p:nvSpPr>
          <p:cNvPr id="109" name="Shape 109"/>
          <p:cNvSpPr txBox="1"/>
          <p:nvPr/>
        </p:nvSpPr>
        <p:spPr>
          <a:xfrm>
            <a:off x="1003675" y="1294600"/>
            <a:ext cx="10515600" cy="460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1000"/>
              </a:spcBef>
              <a:buSzPct val="25000"/>
              <a:buNone/>
            </a:pPr>
            <a:r>
              <a:rPr lang="en-US" sz="48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¿Por qué?</a:t>
            </a:r>
          </a:p>
          <a:p>
            <a:pPr marL="1371600" marR="0" lvl="0" indent="-457200" algn="l" rtl="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-US" sz="36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Sesgo de confirmación</a:t>
            </a:r>
          </a:p>
          <a:p>
            <a:pPr marL="1371600" marR="0" lvl="0" indent="-457200" algn="l" rtl="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-US" sz="36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“Tortura” de datos</a:t>
            </a:r>
          </a:p>
          <a:p>
            <a:pPr marL="1371600" marR="0" lvl="0" indent="-457200" algn="l" rtl="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-US" sz="36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Ajuste del análisis a los datos</a:t>
            </a:r>
          </a:p>
          <a:p>
            <a:pPr marL="1371600" marR="0" lvl="0" indent="-457200" algn="l" rtl="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-US" sz="36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Hipótesis post-hoc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838200" y="1015725"/>
            <a:ext cx="10515600" cy="5385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Confirmation bias </a:t>
            </a:r>
            <a:r>
              <a:rPr lang="en-US"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(sesgo de confirmación): </a:t>
            </a: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Fenómeno que hace referencia a la tendencia que tienen las personas de buscar evidencias que apoyen sus creencias antes que buscar aquello que pudiera refutarlas.</a:t>
            </a:r>
          </a:p>
          <a:p>
            <a:pPr marL="0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40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Opera de tres maneras:</a:t>
            </a:r>
          </a:p>
          <a:p>
            <a:pPr marL="971550" marR="0" lvl="0" indent="-502285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información ambigua se interpreta de acuerdo a las creencias previas.</a:t>
            </a:r>
          </a:p>
          <a:p>
            <a:pPr marL="971550" marR="0" lvl="0" indent="-502285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 tiende a buscar información que confirme sus creencias.</a:t>
            </a:r>
          </a:p>
          <a:p>
            <a:pPr marL="971550" marR="0" lvl="0" indent="-502285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 recuerda m</a:t>
            </a:r>
            <a:r>
              <a:rPr lang="en-US" sz="2400"/>
              <a:t>á</a:t>
            </a: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 fácilmente la información que soporta la hipótesis</a:t>
            </a:r>
          </a:p>
          <a:p>
            <a:pPr marL="514350" marR="0" lvl="0" indent="-51435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400" b="1" i="1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588" marR="0" lvl="0" indent="-1588" algn="just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Hindsight bias </a:t>
            </a:r>
            <a:r>
              <a:rPr lang="en-US"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(sesgo de retrospectiva): La tendencia a juzgar un evento como más predecible después de que ha ocurrido</a:t>
            </a:r>
          </a:p>
        </p:txBody>
      </p:sp>
      <p:sp>
        <p:nvSpPr>
          <p:cNvPr id="115" name="Shape 115"/>
          <p:cNvSpPr txBox="1"/>
          <p:nvPr/>
        </p:nvSpPr>
        <p:spPr>
          <a:xfrm>
            <a:off x="5728855" y="-156754"/>
            <a:ext cx="6463199" cy="132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26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An Agenda for Purely Confirmatory Research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1170306" y="4555491"/>
            <a:ext cx="3138600" cy="132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000" b="1"/>
              <a:t>Experimentos</a:t>
            </a:r>
          </a:p>
          <a:p>
            <a:pPr marL="0" marR="0" lvl="0" indent="0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Exploratorios</a:t>
            </a:r>
          </a:p>
        </p:txBody>
      </p:sp>
      <p:pic>
        <p:nvPicPr>
          <p:cNvPr id="121" name="Shape 121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160624" y="1376200"/>
            <a:ext cx="9730500" cy="31803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Shape 122"/>
          <p:cNvSpPr txBox="1"/>
          <p:nvPr/>
        </p:nvSpPr>
        <p:spPr>
          <a:xfrm>
            <a:off x="7432370" y="4555489"/>
            <a:ext cx="3485100" cy="132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925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Experimentos</a:t>
            </a:r>
          </a:p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925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Confirmatorios</a:t>
            </a:r>
          </a:p>
        </p:txBody>
      </p:sp>
      <p:sp>
        <p:nvSpPr>
          <p:cNvPr id="123" name="Shape 123"/>
          <p:cNvSpPr txBox="1"/>
          <p:nvPr/>
        </p:nvSpPr>
        <p:spPr>
          <a:xfrm>
            <a:off x="5728855" y="-156754"/>
            <a:ext cx="6463199" cy="132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26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An Agenda for Purely Confirmatory Research</a:t>
            </a:r>
          </a:p>
        </p:txBody>
      </p:sp>
      <p:sp>
        <p:nvSpPr>
          <p:cNvPr id="124" name="Shape 124"/>
          <p:cNvSpPr/>
          <p:nvPr/>
        </p:nvSpPr>
        <p:spPr>
          <a:xfrm>
            <a:off x="3632575" y="5115024"/>
            <a:ext cx="4697400" cy="2817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/>
        </p:nvSpPr>
        <p:spPr>
          <a:xfrm>
            <a:off x="5728855" y="-156754"/>
            <a:ext cx="6463199" cy="132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26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An Agenda for Purely Confirmatory Research</a:t>
            </a:r>
          </a:p>
        </p:txBody>
      </p:sp>
      <p:sp>
        <p:nvSpPr>
          <p:cNvPr id="130" name="Shape 130"/>
          <p:cNvSpPr txBox="1"/>
          <p:nvPr/>
        </p:nvSpPr>
        <p:spPr>
          <a:xfrm>
            <a:off x="1003675" y="1294600"/>
            <a:ext cx="10515600" cy="460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rtl="0">
              <a:lnSpc>
                <a:spcPct val="150000"/>
              </a:lnSpc>
              <a:spcBef>
                <a:spcPts val="1000"/>
              </a:spcBef>
              <a:buNone/>
            </a:pPr>
            <a:r>
              <a:rPr lang="en-US" sz="48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Estudio Exploratorio</a:t>
            </a:r>
          </a:p>
          <a:p>
            <a:pPr marL="914400" marR="0" lvl="0" indent="-457200" rtl="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-US" sz="36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Minería de datos (“fishing expedition”)</a:t>
            </a:r>
          </a:p>
          <a:p>
            <a:pPr marL="914400" marR="0" lvl="0" indent="-457200" rtl="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-US" sz="36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“está mal”, pero debe ser aclarado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/>
        </p:nvSpPr>
        <p:spPr>
          <a:xfrm>
            <a:off x="5728855" y="-156754"/>
            <a:ext cx="6463199" cy="132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26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An Agenda for Purely Confirmatory Research</a:t>
            </a:r>
          </a:p>
        </p:txBody>
      </p:sp>
      <p:sp>
        <p:nvSpPr>
          <p:cNvPr id="136" name="Shape 136"/>
          <p:cNvSpPr txBox="1"/>
          <p:nvPr/>
        </p:nvSpPr>
        <p:spPr>
          <a:xfrm>
            <a:off x="1003675" y="1294600"/>
            <a:ext cx="10515600" cy="460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rtl="0">
              <a:lnSpc>
                <a:spcPct val="150000"/>
              </a:lnSpc>
              <a:spcBef>
                <a:spcPts val="1000"/>
              </a:spcBef>
              <a:buNone/>
            </a:pPr>
            <a:r>
              <a:rPr lang="en-US" sz="48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Exploración vs. Confirmación</a:t>
            </a:r>
          </a:p>
          <a:p>
            <a:pPr marR="0" lvl="0" algn="ctr" rtl="0">
              <a:lnSpc>
                <a:spcPct val="115000"/>
              </a:lnSpc>
              <a:spcBef>
                <a:spcPts val="1000"/>
              </a:spcBef>
              <a:buNone/>
            </a:pPr>
            <a:endParaRPr sz="36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R="0" lvl="0" algn="ctr" rtl="0">
              <a:lnSpc>
                <a:spcPct val="115000"/>
              </a:lnSpc>
              <a:spcBef>
                <a:spcPts val="1000"/>
              </a:spcBef>
              <a:buNone/>
            </a:pPr>
            <a:endParaRPr sz="36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Shape 137"/>
          <p:cNvSpPr txBox="1"/>
          <p:nvPr/>
        </p:nvSpPr>
        <p:spPr>
          <a:xfrm>
            <a:off x="1689475" y="3282050"/>
            <a:ext cx="8916900" cy="1853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ctr" rtl="0">
              <a:lnSpc>
                <a:spcPct val="115000"/>
              </a:lnSpc>
              <a:spcBef>
                <a:spcPts val="1000"/>
              </a:spcBef>
              <a:buNone/>
            </a:pPr>
            <a:r>
              <a:rPr lang="en-US" sz="36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Los datos que permitieron inferir una hipótesis, no pueden ser usados para confirmarla.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722</Words>
  <Application>Microsoft Office PowerPoint</Application>
  <PresentationFormat>Widescreen</PresentationFormat>
  <Paragraphs>98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Tema de Office</vt:lpstr>
      <vt:lpstr>Elementos de producción científica tecnológica </vt:lpstr>
      <vt:lpstr>Artículos analizados</vt:lpstr>
      <vt:lpstr>An Agenda for Purely Confirmatory Research</vt:lpstr>
      <vt:lpstr>An Agenda for Purely Confirmatory Research</vt:lpstr>
      <vt:lpstr>PowerPoint Presentation</vt:lpstr>
      <vt:lpstr>PowerPoint Presentation</vt:lpstr>
      <vt:lpstr>Experimentos Exploratorios</vt:lpstr>
      <vt:lpstr>PowerPoint Presentation</vt:lpstr>
      <vt:lpstr>PowerPoint Presentation</vt:lpstr>
      <vt:lpstr>PowerPoint Presentation</vt:lpstr>
      <vt:lpstr>PowerPoint Presentation</vt:lpstr>
      <vt:lpstr>An Agenda for Purely Confirmatory Research</vt:lpstr>
      <vt:lpstr>Where Should I Send It? Optimizing the Submission Decision Process</vt:lpstr>
      <vt:lpstr>Where Should I Send It? Optimizing the Submission Decision Process</vt:lpstr>
      <vt:lpstr>Where Should I Send It? Optimizing the Submission Decision Process</vt:lpstr>
      <vt:lpstr>Where Should I Send It? Optimizing the Submission Decision Process</vt:lpstr>
      <vt:lpstr>Where Should I Send It? Optimizing the Submission Decision Process </vt:lpstr>
      <vt:lpstr>Where Should I Send It? Optimizing the Submission Decision Process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Elementos de producción científica tecnológica </dc:title>
  <dc:creator>Diego</dc:creator>
  <cp:lastModifiedBy>Juan Chiesa</cp:lastModifiedBy>
  <cp:revision>1</cp:revision>
  <dcterms:modified xsi:type="dcterms:W3CDTF">2017-06-02T16:08:37Z</dcterms:modified>
</cp:coreProperties>
</file>